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6"/>
  </p:notesMasterIdLst>
  <p:sldIdLst>
    <p:sldId id="256" r:id="rId2"/>
    <p:sldId id="267" r:id="rId3"/>
    <p:sldId id="268" r:id="rId4"/>
    <p:sldId id="257" r:id="rId5"/>
    <p:sldId id="316" r:id="rId6"/>
    <p:sldId id="317" r:id="rId7"/>
    <p:sldId id="471" r:id="rId8"/>
    <p:sldId id="470" r:id="rId9"/>
    <p:sldId id="303" r:id="rId10"/>
    <p:sldId id="318" r:id="rId11"/>
    <p:sldId id="314" r:id="rId12"/>
    <p:sldId id="322" r:id="rId13"/>
    <p:sldId id="460" r:id="rId14"/>
    <p:sldId id="461" r:id="rId15"/>
    <p:sldId id="464" r:id="rId16"/>
    <p:sldId id="465" r:id="rId17"/>
    <p:sldId id="323" r:id="rId18"/>
    <p:sldId id="463" r:id="rId19"/>
    <p:sldId id="466" r:id="rId20"/>
    <p:sldId id="462" r:id="rId21"/>
    <p:sldId id="324" r:id="rId22"/>
    <p:sldId id="468" r:id="rId23"/>
    <p:sldId id="467" r:id="rId24"/>
    <p:sldId id="469" r:id="rId25"/>
    <p:sldId id="300" r:id="rId26"/>
    <p:sldId id="315" r:id="rId27"/>
    <p:sldId id="320" r:id="rId28"/>
    <p:sldId id="319" r:id="rId29"/>
    <p:sldId id="312" r:id="rId30"/>
    <p:sldId id="321" r:id="rId31"/>
    <p:sldId id="269" r:id="rId32"/>
    <p:sldId id="326" r:id="rId33"/>
    <p:sldId id="398" r:id="rId34"/>
    <p:sldId id="327" r:id="rId35"/>
    <p:sldId id="328" r:id="rId36"/>
    <p:sldId id="276" r:id="rId37"/>
    <p:sldId id="279" r:id="rId38"/>
    <p:sldId id="278" r:id="rId39"/>
    <p:sldId id="280" r:id="rId40"/>
    <p:sldId id="330" r:id="rId41"/>
    <p:sldId id="281" r:id="rId42"/>
    <p:sldId id="283" r:id="rId43"/>
    <p:sldId id="284" r:id="rId44"/>
    <p:sldId id="331" r:id="rId45"/>
    <p:sldId id="347" r:id="rId46"/>
    <p:sldId id="348" r:id="rId47"/>
    <p:sldId id="285" r:id="rId48"/>
    <p:sldId id="397" r:id="rId49"/>
    <p:sldId id="399" r:id="rId50"/>
    <p:sldId id="332" r:id="rId51"/>
    <p:sldId id="333" r:id="rId52"/>
    <p:sldId id="294" r:id="rId53"/>
    <p:sldId id="451" r:id="rId54"/>
    <p:sldId id="452" r:id="rId55"/>
    <p:sldId id="453" r:id="rId56"/>
    <p:sldId id="454" r:id="rId57"/>
    <p:sldId id="334" r:id="rId58"/>
    <p:sldId id="306" r:id="rId59"/>
    <p:sldId id="311" r:id="rId60"/>
    <p:sldId id="307" r:id="rId61"/>
    <p:sldId id="295" r:id="rId62"/>
    <p:sldId id="299" r:id="rId63"/>
    <p:sldId id="297" r:id="rId64"/>
    <p:sldId id="304" r:id="rId65"/>
    <p:sldId id="305" r:id="rId66"/>
    <p:sldId id="302" r:id="rId67"/>
    <p:sldId id="298" r:id="rId68"/>
    <p:sldId id="301" r:id="rId69"/>
    <p:sldId id="296" r:id="rId70"/>
    <p:sldId id="308" r:id="rId71"/>
    <p:sldId id="309" r:id="rId72"/>
    <p:sldId id="310" r:id="rId73"/>
    <p:sldId id="270" r:id="rId74"/>
    <p:sldId id="336" r:id="rId75"/>
    <p:sldId id="346" r:id="rId76"/>
    <p:sldId id="337" r:id="rId77"/>
    <p:sldId id="339" r:id="rId78"/>
    <p:sldId id="338" r:id="rId79"/>
    <p:sldId id="340" r:id="rId80"/>
    <p:sldId id="400" r:id="rId81"/>
    <p:sldId id="343" r:id="rId82"/>
    <p:sldId id="342" r:id="rId83"/>
    <p:sldId id="341" r:id="rId84"/>
    <p:sldId id="472" r:id="rId85"/>
    <p:sldId id="473" r:id="rId86"/>
    <p:sldId id="474" r:id="rId87"/>
    <p:sldId id="475" r:id="rId88"/>
    <p:sldId id="476" r:id="rId89"/>
    <p:sldId id="344" r:id="rId90"/>
    <p:sldId id="345" r:id="rId91"/>
    <p:sldId id="271" r:id="rId92"/>
    <p:sldId id="259" r:id="rId93"/>
    <p:sldId id="396" r:id="rId94"/>
    <p:sldId id="264" r:id="rId95"/>
  </p:sldIdLst>
  <p:sldSz cx="12192000" cy="6858000"/>
  <p:notesSz cx="6858000" cy="9144000"/>
  <p:embeddedFontLst>
    <p:embeddedFont>
      <p:font typeface="Impact" panose="020B0806030902050204" pitchFamily="34" charset="0"/>
      <p:regular r:id="rId97"/>
    </p:embeddedFont>
    <p:embeddedFont>
      <p:font typeface="Gungsuh" panose="02010600030101010101" charset="-127"/>
      <p:regular r:id="rId98"/>
    </p:embeddedFont>
    <p:embeddedFont>
      <p:font typeface="微软雅黑" panose="020B0503020204020204" pitchFamily="34" charset="-122"/>
      <p:regular r:id="rId99"/>
      <p:bold r:id="rId100"/>
    </p:embeddedFont>
    <p:embeddedFont>
      <p:font typeface="Calibri" panose="020F0502020204030204" pitchFamily="34" charset="0"/>
      <p:regular r:id="rId101"/>
      <p:bold r:id="rId102"/>
      <p:italic r:id="rId103"/>
      <p:boldItalic r:id="rId104"/>
    </p:embeddedFont>
    <p:embeddedFont>
      <p:font typeface="幼圆" panose="02010509060101010101" pitchFamily="49" charset="-122"/>
      <p:regular r:id="rId105"/>
    </p:embeddedFont>
    <p:embeddedFont>
      <p:font typeface="等线" panose="02010600030101010101" pitchFamily="2" charset="-122"/>
      <p:regular r:id="rId106"/>
      <p:bold r:id="rId107"/>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p:cViewPr varScale="1">
        <p:scale>
          <a:sx n="83" d="100"/>
          <a:sy n="83" d="100"/>
        </p:scale>
        <p:origin x="720" y="62"/>
      </p:cViewPr>
      <p:guideLst>
        <p:guide orient="horz" pos="2160"/>
        <p:guide pos="3839"/>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5.png"/><Relationship Id="rId7" Type="http://schemas.openxmlformats.org/officeDocument/2006/relationships/image" Target="../media/image58.jpe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7.jpeg"/><Relationship Id="rId5"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633470" y="2522855"/>
            <a:ext cx="7127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2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需求工程项目收尾评审</a:t>
            </a:r>
            <a:endParaRPr lang="zh-CN" altLang="en-US" sz="2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
        <p:nvSpPr>
          <p:cNvPr id="2" name="文本框 1"/>
          <p:cNvSpPr txBox="1"/>
          <p:nvPr/>
        </p:nvSpPr>
        <p:spPr>
          <a:xfrm>
            <a:off x="4358005" y="1490345"/>
            <a:ext cx="5806440" cy="706755"/>
          </a:xfrm>
          <a:prstGeom prst="rect">
            <a:avLst/>
          </a:prstGeom>
          <a:noFill/>
        </p:spPr>
        <p:txBody>
          <a:bodyPr wrap="square" rtlCol="0">
            <a:spAutoFit/>
          </a:bodyPr>
          <a:lstStyle/>
          <a:p>
            <a:r>
              <a:rPr lang="zh-CN" altLang="en-US" sz="4000">
                <a:solidFill>
                  <a:schemeClr val="tx1"/>
                </a:solidFill>
                <a:effectLst>
                  <a:outerShdw blurRad="38100" dist="19050" dir="2700000" algn="tl" rotWithShape="0">
                    <a:schemeClr val="dk1">
                      <a:alpha val="40000"/>
                    </a:schemeClr>
                  </a:outerShdw>
                </a:effectLst>
              </a:rPr>
              <a:t>基于项目的案例教学系统</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88622"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项目范围子计划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0" name="图片 9" descr="137845260828983811"/>
          <p:cNvPicPr/>
          <p:nvPr/>
        </p:nvPicPr>
        <p:blipFill>
          <a:blip r:embed="rId2"/>
          <a:stretch>
            <a:fillRect/>
          </a:stretch>
        </p:blipFill>
        <p:spPr>
          <a:xfrm>
            <a:off x="2063665" y="1196815"/>
            <a:ext cx="9576798" cy="53278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1" name="图片 10" descr="454716977698119069"/>
          <p:cNvPicPr/>
          <p:nvPr/>
        </p:nvPicPr>
        <p:blipFill>
          <a:blip r:embed="rId2"/>
          <a:stretch>
            <a:fillRect/>
          </a:stretch>
        </p:blipFill>
        <p:spPr>
          <a:xfrm>
            <a:off x="2495700" y="1339849"/>
            <a:ext cx="8568714" cy="5153025"/>
          </a:xfrm>
          <a:prstGeom prst="rect">
            <a:avLst/>
          </a:prstGeom>
        </p:spPr>
      </p:pic>
    </p:spTree>
    <p:extLst>
      <p:ext uri="{BB962C8B-B14F-4D97-AF65-F5344CB8AC3E}">
        <p14:creationId xmlns:p14="http://schemas.microsoft.com/office/powerpoint/2010/main" val="1300111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351088" y="1339850"/>
            <a:ext cx="7470645" cy="5207065"/>
          </a:xfrm>
          <a:prstGeom prst="rect">
            <a:avLst/>
          </a:prstGeom>
        </p:spPr>
      </p:pic>
    </p:spTree>
    <p:extLst>
      <p:ext uri="{BB962C8B-B14F-4D97-AF65-F5344CB8AC3E}">
        <p14:creationId xmlns:p14="http://schemas.microsoft.com/office/powerpoint/2010/main" val="2871897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6958714" y="1124808"/>
            <a:ext cx="5403048" cy="5243014"/>
          </a:xfrm>
          <a:prstGeom prst="rect">
            <a:avLst/>
          </a:prstGeom>
        </p:spPr>
      </p:pic>
      <p:pic>
        <p:nvPicPr>
          <p:cNvPr id="3" name="图片 2"/>
          <p:cNvPicPr>
            <a:picLocks noChangeAspect="1"/>
          </p:cNvPicPr>
          <p:nvPr/>
        </p:nvPicPr>
        <p:blipFill>
          <a:blip r:embed="rId3"/>
          <a:stretch>
            <a:fillRect/>
          </a:stretch>
        </p:blipFill>
        <p:spPr>
          <a:xfrm>
            <a:off x="1271598" y="1524148"/>
            <a:ext cx="5544462" cy="5000477"/>
          </a:xfrm>
          <a:prstGeom prst="rect">
            <a:avLst/>
          </a:prstGeom>
        </p:spPr>
      </p:pic>
    </p:spTree>
    <p:extLst>
      <p:ext uri="{BB962C8B-B14F-4D97-AF65-F5344CB8AC3E}">
        <p14:creationId xmlns:p14="http://schemas.microsoft.com/office/powerpoint/2010/main" val="28305684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2"/>
          <a:stretch>
            <a:fillRect/>
          </a:stretch>
        </p:blipFill>
        <p:spPr>
          <a:xfrm>
            <a:off x="191508" y="1657526"/>
            <a:ext cx="6462320" cy="4618120"/>
          </a:xfrm>
          <a:prstGeom prst="rect">
            <a:avLst/>
          </a:prstGeom>
        </p:spPr>
      </p:pic>
      <p:pic>
        <p:nvPicPr>
          <p:cNvPr id="5" name="图片 4"/>
          <p:cNvPicPr>
            <a:picLocks noChangeAspect="1"/>
          </p:cNvPicPr>
          <p:nvPr/>
        </p:nvPicPr>
        <p:blipFill>
          <a:blip r:embed="rId3"/>
          <a:stretch>
            <a:fillRect/>
          </a:stretch>
        </p:blipFill>
        <p:spPr>
          <a:xfrm>
            <a:off x="6384024" y="1339851"/>
            <a:ext cx="5688688" cy="4935796"/>
          </a:xfrm>
          <a:prstGeom prst="rect">
            <a:avLst/>
          </a:prstGeom>
        </p:spPr>
      </p:pic>
    </p:spTree>
    <p:extLst>
      <p:ext uri="{BB962C8B-B14F-4D97-AF65-F5344CB8AC3E}">
        <p14:creationId xmlns:p14="http://schemas.microsoft.com/office/powerpoint/2010/main" val="3221102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时间</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管理子计划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855730" y="2017957"/>
            <a:ext cx="6157494" cy="260626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855730" y="1700856"/>
            <a:ext cx="6348010" cy="3924640"/>
          </a:xfrm>
          <a:prstGeom prst="rect">
            <a:avLst/>
          </a:prstGeom>
        </p:spPr>
      </p:pic>
    </p:spTree>
    <p:extLst>
      <p:ext uri="{BB962C8B-B14F-4D97-AF65-F5344CB8AC3E}">
        <p14:creationId xmlns:p14="http://schemas.microsoft.com/office/powerpoint/2010/main" val="29587838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510479" y="1424766"/>
            <a:ext cx="7171041" cy="4008467"/>
          </a:xfrm>
          <a:prstGeom prst="rect">
            <a:avLst/>
          </a:prstGeom>
        </p:spPr>
      </p:pic>
    </p:spTree>
    <p:extLst>
      <p:ext uri="{BB962C8B-B14F-4D97-AF65-F5344CB8AC3E}">
        <p14:creationId xmlns:p14="http://schemas.microsoft.com/office/powerpoint/2010/main" val="4069919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项目成本子计划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377117" y="1432603"/>
            <a:ext cx="6095081" cy="5120867"/>
          </a:xfrm>
          <a:prstGeom prst="rect">
            <a:avLst/>
          </a:prstGeom>
        </p:spPr>
      </p:pic>
    </p:spTree>
    <p:extLst>
      <p:ext uri="{BB962C8B-B14F-4D97-AF65-F5344CB8AC3E}">
        <p14:creationId xmlns:p14="http://schemas.microsoft.com/office/powerpoint/2010/main" val="1816430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项目采购子计划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1919288" y="2006600"/>
            <a:ext cx="7522657" cy="287124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项目质量子计划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2"/>
          <a:stretch>
            <a:fillRect/>
          </a:stretch>
        </p:blipFill>
        <p:spPr>
          <a:xfrm>
            <a:off x="983574" y="1339850"/>
            <a:ext cx="4813621" cy="5050567"/>
          </a:xfrm>
          <a:prstGeom prst="rect">
            <a:avLst/>
          </a:prstGeom>
        </p:spPr>
      </p:pic>
      <p:pic>
        <p:nvPicPr>
          <p:cNvPr id="2" name="图片 1"/>
          <p:cNvPicPr>
            <a:picLocks noChangeAspect="1"/>
          </p:cNvPicPr>
          <p:nvPr/>
        </p:nvPicPr>
        <p:blipFill>
          <a:blip r:embed="rId3"/>
          <a:stretch>
            <a:fillRect/>
          </a:stretch>
        </p:blipFill>
        <p:spPr>
          <a:xfrm>
            <a:off x="5758244" y="2353877"/>
            <a:ext cx="5860288" cy="2545301"/>
          </a:xfrm>
          <a:prstGeom prst="rect">
            <a:avLst/>
          </a:prstGeom>
        </p:spPr>
      </p:pic>
    </p:spTree>
    <p:extLst>
      <p:ext uri="{BB962C8B-B14F-4D97-AF65-F5344CB8AC3E}">
        <p14:creationId xmlns:p14="http://schemas.microsoft.com/office/powerpoint/2010/main" val="14678727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335520" y="1772862"/>
            <a:ext cx="6302286" cy="3711262"/>
          </a:xfrm>
          <a:prstGeom prst="rect">
            <a:avLst/>
          </a:prstGeom>
        </p:spPr>
      </p:pic>
      <p:pic>
        <p:nvPicPr>
          <p:cNvPr id="11" name="图片 10" descr="296503978750139473"/>
          <p:cNvPicPr/>
          <p:nvPr/>
        </p:nvPicPr>
        <p:blipFill>
          <a:blip r:embed="rId3"/>
          <a:stretch>
            <a:fillRect/>
          </a:stretch>
        </p:blipFill>
        <p:spPr>
          <a:xfrm>
            <a:off x="6551930" y="1138555"/>
            <a:ext cx="5640070" cy="1736090"/>
          </a:xfrm>
          <a:prstGeom prst="rect">
            <a:avLst/>
          </a:prstGeom>
        </p:spPr>
      </p:pic>
      <p:pic>
        <p:nvPicPr>
          <p:cNvPr id="12" name="图片 11" descr="883315462159027712"/>
          <p:cNvPicPr/>
          <p:nvPr/>
        </p:nvPicPr>
        <p:blipFill>
          <a:blip r:embed="rId4"/>
          <a:stretch>
            <a:fillRect/>
          </a:stretch>
        </p:blipFill>
        <p:spPr>
          <a:xfrm>
            <a:off x="6360795" y="3244753"/>
            <a:ext cx="5831205" cy="2259965"/>
          </a:xfrm>
          <a:prstGeom prst="rect">
            <a:avLst/>
          </a:prstGeom>
        </p:spPr>
      </p:pic>
    </p:spTree>
    <p:extLst>
      <p:ext uri="{BB962C8B-B14F-4D97-AF65-F5344CB8AC3E}">
        <p14:creationId xmlns:p14="http://schemas.microsoft.com/office/powerpoint/2010/main" val="24257614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918184" y="1638145"/>
            <a:ext cx="6355631" cy="3581710"/>
          </a:xfrm>
          <a:prstGeom prst="rect">
            <a:avLst/>
          </a:prstGeom>
        </p:spPr>
      </p:pic>
    </p:spTree>
    <p:extLst>
      <p:ext uri="{BB962C8B-B14F-4D97-AF65-F5344CB8AC3E}">
        <p14:creationId xmlns:p14="http://schemas.microsoft.com/office/powerpoint/2010/main" val="83086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2"/>
          <a:stretch>
            <a:fillRect/>
          </a:stretch>
        </p:blipFill>
        <p:spPr>
          <a:xfrm>
            <a:off x="6168006" y="1916874"/>
            <a:ext cx="5615298" cy="4364295"/>
          </a:xfrm>
          <a:prstGeom prst="rect">
            <a:avLst/>
          </a:prstGeom>
        </p:spPr>
      </p:pic>
      <p:pic>
        <p:nvPicPr>
          <p:cNvPr id="9" name="图片 8"/>
          <p:cNvPicPr>
            <a:picLocks noChangeAspect="1"/>
          </p:cNvPicPr>
          <p:nvPr/>
        </p:nvPicPr>
        <p:blipFill>
          <a:blip r:embed="rId3"/>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业务机遇</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776730" y="1793875"/>
            <a:ext cx="8960485" cy="4276725"/>
          </a:xfrm>
          <a:prstGeom prst="rect">
            <a:avLst/>
          </a:prstGeom>
          <a:noFill/>
          <a:ln w="9525">
            <a:noFill/>
          </a:ln>
        </p:spPr>
        <p:txBody>
          <a:bodyPr wrap="square">
            <a:spAutoFit/>
          </a:bodyPr>
          <a:lstStyle/>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统的特点主要是能够给学生提供多元化的学习方法，如动画、</a:t>
            </a:r>
            <a:r>
              <a:rPr lang="en-US" altLang="zh-CN" sz="1800" b="0">
                <a:latin typeface="宋体" panose="02010600030101010101" pitchFamily="2" charset="-122"/>
                <a:ea typeface="宋体" panose="02010600030101010101" pitchFamily="2" charset="-122"/>
                <a:cs typeface="宋体" panose="02010600030101010101" pitchFamily="2" charset="-122"/>
              </a:rPr>
              <a:t>PPT</a:t>
            </a:r>
            <a:r>
              <a:rPr lang="zh-CN" altLang="en-US" sz="1800" b="0">
                <a:latin typeface="宋体" panose="02010600030101010101" pitchFamily="2" charset="-122"/>
                <a:ea typeface="宋体" panose="02010600030101010101" pitchFamily="2" charset="-122"/>
                <a:cs typeface="宋体" panose="02010600030101010101" pitchFamily="2" charset="-122"/>
              </a:rPr>
              <a:t>、视频、录音</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等等，让学生的学习寓教于乐。然而，</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a:t>
            </a: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学科的教学无能为力</a:t>
            </a:r>
            <a:r>
              <a:rPr lang="zh-CN" altLang="en-US" sz="1800" b="0">
                <a:latin typeface="宋体" panose="02010600030101010101" pitchFamily="2" charset="-122"/>
                <a:ea typeface="宋体" panose="02010600030101010101" pitchFamily="2" charset="-122"/>
                <a:cs typeface="宋体" panose="02010600030101010101" pitchFamily="2" charset="-122"/>
              </a:rPr>
              <a:t>。</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我们思考这样一个问题，是否能够建立这样一种学习系统，它</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 互联网</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a:t>
            </a: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法、项目教学法以及问题导向型学习法各种优点的学习系统</a:t>
            </a:r>
            <a:r>
              <a:rPr lang="zh-CN" altLang="en-US" sz="1800" b="0">
                <a:latin typeface="宋体" panose="02010600030101010101" pitchFamily="2" charset="-122"/>
                <a:ea typeface="宋体" panose="02010600030101010101" pitchFamily="2" charset="-122"/>
                <a:cs typeface="宋体" panose="02010600030101010101" pitchFamily="2" charset="-122"/>
              </a:rPr>
              <a:t>。在这个过程中，如</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何表示案例是一个最大的难点。通过对工程类案例的观察和总结，我们发现，工</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程类案例尽管有多种描述和表示的方法，但是有一个</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a:t>
            </a: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的结构性特征</a:t>
            </a:r>
            <a:r>
              <a:rPr lang="zh-CN" altLang="en-US" sz="1800" b="0">
                <a:latin typeface="宋体" panose="02010600030101010101" pitchFamily="2" charset="-122"/>
                <a:ea typeface="宋体" panose="02010600030101010101" pitchFamily="2" charset="-122"/>
                <a:cs typeface="宋体" panose="02010600030101010101" pitchFamily="2" charset="-122"/>
              </a:rPr>
              <a:t>。</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从这个基本点出发，我们提出</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a:t>
            </a: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化案例的还原，从而最终达到学生再次实践项目的效果。</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2000" b="0">
                <a:latin typeface="宋体" panose="02010600030101010101" pitchFamily="2" charset="-122"/>
                <a:ea typeface="宋体" panose="02010600030101010101" pitchFamily="2" charset="-122"/>
                <a:cs typeface="宋体" panose="02010600030101010101" pitchFamily="2" charset="-122"/>
              </a:rPr>
              <a:t> </a:t>
            </a:r>
            <a:endParaRPr lang="zh-CN" altLang="en-US" sz="20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495" y="1221105"/>
            <a:ext cx="7098665" cy="474535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指导者用户代表、客户代表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非项目</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项目相关学习者用户代表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2"/>
          <a:stretch>
            <a:fillRect/>
          </a:stretch>
        </p:blipFill>
        <p:spPr>
          <a:xfrm>
            <a:off x="119502" y="1556844"/>
            <a:ext cx="11733702" cy="493819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941388" y="1586189"/>
            <a:ext cx="10512876" cy="506811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p>
        </p:txBody>
      </p:sp>
      <p:pic>
        <p:nvPicPr>
          <p:cNvPr id="4" name="图片 3"/>
          <p:cNvPicPr>
            <a:picLocks noChangeAspect="1"/>
          </p:cNvPicPr>
          <p:nvPr/>
        </p:nvPicPr>
        <p:blipFill>
          <a:blip r:embed="rId2"/>
          <a:stretch>
            <a:fillRect/>
          </a:stretch>
        </p:blipFill>
        <p:spPr>
          <a:xfrm>
            <a:off x="6409690" y="374650"/>
            <a:ext cx="4737100" cy="6255385"/>
          </a:xfrm>
          <a:prstGeom prst="rect">
            <a:avLst/>
          </a:prstGeom>
        </p:spPr>
      </p:pic>
      <p:pic>
        <p:nvPicPr>
          <p:cNvPr id="5" name="图片 4"/>
          <p:cNvPicPr>
            <a:picLocks noChangeAspect="1"/>
          </p:cNvPicPr>
          <p:nvPr/>
        </p:nvPicPr>
        <p:blipFill>
          <a:blip r:embed="rId3"/>
          <a:stretch>
            <a:fillRect/>
          </a:stretch>
        </p:blipFill>
        <p:spPr>
          <a:xfrm>
            <a:off x="209550" y="1533525"/>
            <a:ext cx="6436995" cy="2727960"/>
          </a:xfrm>
          <a:prstGeom prst="rect">
            <a:avLst/>
          </a:prstGeom>
        </p:spPr>
      </p:pic>
      <p:sp>
        <p:nvSpPr>
          <p:cNvPr id="7" name="文本框 6"/>
          <p:cNvSpPr txBox="1"/>
          <p:nvPr/>
        </p:nvSpPr>
        <p:spPr>
          <a:xfrm>
            <a:off x="2094230" y="4792980"/>
            <a:ext cx="2947035" cy="521970"/>
          </a:xfrm>
          <a:prstGeom prst="rect">
            <a:avLst/>
          </a:prstGeom>
          <a:noFill/>
        </p:spPr>
        <p:txBody>
          <a:bodyPr wrap="square" rtlCol="0">
            <a:spAutoFit/>
          </a:bodyPr>
          <a:lstStyle/>
          <a:p>
            <a:r>
              <a:rPr lang="en-US" altLang="zh-CN" sz="2800"/>
              <a:t>Ctrl+</a:t>
            </a:r>
            <a:r>
              <a:rPr lang="zh-CN" altLang="en-US" sz="2800"/>
              <a:t>单击跳转</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用例描述统计</a:t>
            </a:r>
          </a:p>
        </p:txBody>
      </p:sp>
      <p:graphicFrame>
        <p:nvGraphicFramePr>
          <p:cNvPr id="2" name="表格 1"/>
          <p:cNvGraphicFramePr/>
          <p:nvPr/>
        </p:nvGraphicFramePr>
        <p:xfrm>
          <a:off x="1829435" y="2476500"/>
          <a:ext cx="8901430" cy="2616200"/>
        </p:xfrm>
        <a:graphic>
          <a:graphicData uri="http://schemas.openxmlformats.org/drawingml/2006/table">
            <a:tbl>
              <a:tblPr firstRow="1" bandRow="1">
                <a:tableStyleId>{5C22544A-7EE6-4342-B048-85BDC9FD1C3A}</a:tableStyleId>
              </a:tblPr>
              <a:tblGrid>
                <a:gridCol w="4450715">
                  <a:extLst>
                    <a:ext uri="{9D8B030D-6E8A-4147-A177-3AD203B41FA5}">
                      <a16:colId xmlns:a16="http://schemas.microsoft.com/office/drawing/2014/main" val="20000"/>
                    </a:ext>
                  </a:extLst>
                </a:gridCol>
                <a:gridCol w="4450715">
                  <a:extLst>
                    <a:ext uri="{9D8B030D-6E8A-4147-A177-3AD203B41FA5}">
                      <a16:colId xmlns:a16="http://schemas.microsoft.com/office/drawing/2014/main" val="20001"/>
                    </a:ext>
                  </a:extLst>
                </a:gridCol>
              </a:tblGrid>
              <a:tr h="523240">
                <a:tc>
                  <a:txBody>
                    <a:bodyPr/>
                    <a:lstStyle/>
                    <a:p>
                      <a:pPr>
                        <a:buNone/>
                      </a:pPr>
                      <a:r>
                        <a:rPr lang="zh-CN" altLang="en-US"/>
                        <a:t>用户分类</a:t>
                      </a:r>
                    </a:p>
                  </a:txBody>
                  <a:tcPr/>
                </a:tc>
                <a:tc>
                  <a:txBody>
                    <a:bodyPr/>
                    <a:lstStyle/>
                    <a:p>
                      <a:pPr>
                        <a:buNone/>
                      </a:pPr>
                      <a:r>
                        <a:rPr lang="zh-CN" altLang="en-US"/>
                        <a:t>用例统计</a:t>
                      </a:r>
                    </a:p>
                  </a:txBody>
                  <a:tcPr/>
                </a:tc>
                <a:extLst>
                  <a:ext uri="{0D108BD9-81ED-4DB2-BD59-A6C34878D82A}">
                    <a16:rowId xmlns:a16="http://schemas.microsoft.com/office/drawing/2014/main" val="10000"/>
                  </a:ext>
                </a:extLst>
              </a:tr>
              <a:tr h="523240">
                <a:tc>
                  <a:txBody>
                    <a:bodyPr/>
                    <a:lstStyle/>
                    <a:p>
                      <a:pPr>
                        <a:buNone/>
                      </a:pPr>
                      <a:r>
                        <a:rPr lang="zh-CN" altLang="en-US"/>
                        <a:t>游客</a:t>
                      </a:r>
                    </a:p>
                  </a:txBody>
                  <a:tcPr/>
                </a:tc>
                <a:tc>
                  <a:txBody>
                    <a:bodyPr/>
                    <a:lstStyle/>
                    <a:p>
                      <a:pPr>
                        <a:buNone/>
                      </a:pPr>
                      <a:r>
                        <a:rPr lang="en-US" altLang="zh-CN"/>
                        <a:t>3</a:t>
                      </a:r>
                    </a:p>
                  </a:txBody>
                  <a:tcPr/>
                </a:tc>
                <a:extLst>
                  <a:ext uri="{0D108BD9-81ED-4DB2-BD59-A6C34878D82A}">
                    <a16:rowId xmlns:a16="http://schemas.microsoft.com/office/drawing/2014/main" val="10001"/>
                  </a:ext>
                </a:extLst>
              </a:tr>
              <a:tr h="523240">
                <a:tc>
                  <a:txBody>
                    <a:bodyPr/>
                    <a:lstStyle/>
                    <a:p>
                      <a:pPr>
                        <a:buNone/>
                      </a:pPr>
                      <a:r>
                        <a:rPr lang="zh-CN" altLang="en-US"/>
                        <a:t>学习者</a:t>
                      </a:r>
                    </a:p>
                  </a:txBody>
                  <a:tcPr/>
                </a:tc>
                <a:tc>
                  <a:txBody>
                    <a:bodyPr/>
                    <a:lstStyle/>
                    <a:p>
                      <a:pPr>
                        <a:buNone/>
                      </a:pPr>
                      <a:r>
                        <a:rPr lang="en-US" altLang="zh-CN"/>
                        <a:t>49</a:t>
                      </a:r>
                    </a:p>
                  </a:txBody>
                  <a:tcPr/>
                </a:tc>
                <a:extLst>
                  <a:ext uri="{0D108BD9-81ED-4DB2-BD59-A6C34878D82A}">
                    <a16:rowId xmlns:a16="http://schemas.microsoft.com/office/drawing/2014/main" val="10002"/>
                  </a:ext>
                </a:extLst>
              </a:tr>
              <a:tr h="523240">
                <a:tc>
                  <a:txBody>
                    <a:bodyPr/>
                    <a:lstStyle/>
                    <a:p>
                      <a:pPr>
                        <a:buNone/>
                      </a:pPr>
                      <a:r>
                        <a:rPr lang="zh-CN" altLang="en-US"/>
                        <a:t>指导者</a:t>
                      </a:r>
                    </a:p>
                  </a:txBody>
                  <a:tcPr/>
                </a:tc>
                <a:tc>
                  <a:txBody>
                    <a:bodyPr/>
                    <a:lstStyle/>
                    <a:p>
                      <a:pPr>
                        <a:buNone/>
                      </a:pPr>
                      <a:r>
                        <a:rPr lang="en-US" altLang="zh-CN"/>
                        <a:t>54</a:t>
                      </a:r>
                    </a:p>
                  </a:txBody>
                  <a:tcPr/>
                </a:tc>
                <a:extLst>
                  <a:ext uri="{0D108BD9-81ED-4DB2-BD59-A6C34878D82A}">
                    <a16:rowId xmlns:a16="http://schemas.microsoft.com/office/drawing/2014/main" val="10003"/>
                  </a:ext>
                </a:extLst>
              </a:tr>
              <a:tr h="523240">
                <a:tc>
                  <a:txBody>
                    <a:bodyPr/>
                    <a:lstStyle/>
                    <a:p>
                      <a:pPr>
                        <a:buNone/>
                      </a:pPr>
                      <a:r>
                        <a:rPr lang="zh-CN" altLang="en-US"/>
                        <a:t>管理员</a:t>
                      </a:r>
                    </a:p>
                  </a:txBody>
                  <a:tcPr/>
                </a:tc>
                <a:tc>
                  <a:txBody>
                    <a:bodyPr/>
                    <a:lstStyle/>
                    <a:p>
                      <a:pPr>
                        <a:buNone/>
                      </a:pPr>
                      <a:r>
                        <a:rPr lang="en-US" altLang="zh-CN"/>
                        <a:t>120</a:t>
                      </a:r>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54380" y="1576705"/>
            <a:ext cx="6803390" cy="3953510"/>
          </a:xfrm>
          <a:prstGeom prst="rect">
            <a:avLst/>
          </a:prstGeom>
        </p:spPr>
      </p:pic>
      <p:pic>
        <p:nvPicPr>
          <p:cNvPr id="5" name="图片 4"/>
          <p:cNvPicPr>
            <a:picLocks noChangeAspect="1"/>
          </p:cNvPicPr>
          <p:nvPr/>
        </p:nvPicPr>
        <p:blipFill>
          <a:blip r:embed="rId3"/>
          <a:stretch>
            <a:fillRect/>
          </a:stretch>
        </p:blipFill>
        <p:spPr>
          <a:xfrm>
            <a:off x="5261610" y="1576705"/>
            <a:ext cx="6596380" cy="419862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911225" y="1631315"/>
            <a:ext cx="6567805" cy="4232275"/>
          </a:xfrm>
          <a:prstGeom prst="rect">
            <a:avLst/>
          </a:prstGeom>
        </p:spPr>
      </p:pic>
      <p:pic>
        <p:nvPicPr>
          <p:cNvPr id="3" name="图片 2"/>
          <p:cNvPicPr>
            <a:picLocks noChangeAspect="1"/>
          </p:cNvPicPr>
          <p:nvPr/>
        </p:nvPicPr>
        <p:blipFill>
          <a:blip r:embed="rId3"/>
          <a:stretch>
            <a:fillRect/>
          </a:stretch>
        </p:blipFill>
        <p:spPr>
          <a:xfrm>
            <a:off x="5381625" y="1700530"/>
            <a:ext cx="6661150" cy="423608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941705" y="1597025"/>
            <a:ext cx="7189470" cy="4152265"/>
          </a:xfrm>
          <a:prstGeom prst="rect">
            <a:avLst/>
          </a:prstGeom>
        </p:spPr>
      </p:pic>
      <p:pic>
        <p:nvPicPr>
          <p:cNvPr id="5" name="图片 4"/>
          <p:cNvPicPr>
            <a:picLocks noChangeAspect="1"/>
          </p:cNvPicPr>
          <p:nvPr/>
        </p:nvPicPr>
        <p:blipFill>
          <a:blip r:embed="rId3"/>
          <a:stretch>
            <a:fillRect/>
          </a:stretch>
        </p:blipFill>
        <p:spPr>
          <a:xfrm>
            <a:off x="5289550" y="1597025"/>
            <a:ext cx="6811645" cy="3937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767330" y="1339850"/>
            <a:ext cx="6768465" cy="502793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059486" y="2240591"/>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393625" y="1505069"/>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808990" y="4276090"/>
            <a:ext cx="2766695" cy="368300"/>
          </a:xfrm>
          <a:prstGeom prst="rect">
            <a:avLst/>
          </a:prstGeom>
          <a:noFill/>
        </p:spPr>
        <p:txBody>
          <a:bodyPr wrap="square" rtlCol="0">
            <a:spAutoFit/>
          </a:bodyPr>
          <a:lstStyle/>
          <a:p>
            <a:r>
              <a:rPr lang="zh-CN" altLang="en-US"/>
              <a:t>来源：用例的输入输出</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extLst>
                    <a:ext uri="{9D8B030D-6E8A-4147-A177-3AD203B41FA5}">
                      <a16:colId xmlns:a16="http://schemas.microsoft.com/office/drawing/2014/main" val="20000"/>
                    </a:ext>
                  </a:extLst>
                </a:gridCol>
                <a:gridCol w="3958590">
                  <a:extLst>
                    <a:ext uri="{9D8B030D-6E8A-4147-A177-3AD203B41FA5}">
                      <a16:colId xmlns:a16="http://schemas.microsoft.com/office/drawing/2014/main" val="20001"/>
                    </a:ext>
                  </a:extLst>
                </a:gridCol>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extLst>
                    <a:ext uri="{9D8B030D-6E8A-4147-A177-3AD203B41FA5}">
                      <a16:colId xmlns:a16="http://schemas.microsoft.com/office/drawing/2014/main" val="20000"/>
                    </a:ext>
                  </a:extLst>
                </a:gridCol>
                <a:gridCol w="3989070">
                  <a:extLst>
                    <a:ext uri="{9D8B030D-6E8A-4147-A177-3AD203B41FA5}">
                      <a16:colId xmlns:a16="http://schemas.microsoft.com/office/drawing/2014/main" val="20001"/>
                    </a:ext>
                  </a:extLst>
                </a:gridCol>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extLst>
                    <a:ext uri="{9D8B030D-6E8A-4147-A177-3AD203B41FA5}">
                      <a16:colId xmlns:a16="http://schemas.microsoft.com/office/drawing/2014/main" val="20000"/>
                    </a:ext>
                  </a:extLst>
                </a:gridCol>
                <a:gridCol w="3339465">
                  <a:extLst>
                    <a:ext uri="{9D8B030D-6E8A-4147-A177-3AD203B41FA5}">
                      <a16:colId xmlns:a16="http://schemas.microsoft.com/office/drawing/2014/main" val="20001"/>
                    </a:ext>
                  </a:extLst>
                </a:gridCol>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extLst>
                    <a:ext uri="{9D8B030D-6E8A-4147-A177-3AD203B41FA5}">
                      <a16:colId xmlns:a16="http://schemas.microsoft.com/office/drawing/2014/main" val="20000"/>
                    </a:ext>
                  </a:extLst>
                </a:gridCol>
                <a:gridCol w="3381375">
                  <a:extLst>
                    <a:ext uri="{9D8B030D-6E8A-4147-A177-3AD203B41FA5}">
                      <a16:colId xmlns:a16="http://schemas.microsoft.com/office/drawing/2014/main" val="20001"/>
                    </a:ext>
                  </a:extLst>
                </a:gridCol>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3580765" y="1576070"/>
            <a:ext cx="8456295" cy="4302125"/>
          </a:xfrm>
          <a:prstGeom prst="rect">
            <a:avLst/>
          </a:prstGeom>
        </p:spPr>
      </p:pic>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1271598" y="3313925"/>
            <a:ext cx="3262432" cy="400110"/>
          </a:xfrm>
          <a:prstGeom prst="rect">
            <a:avLst/>
          </a:prstGeom>
          <a:noFill/>
        </p:spPr>
        <p:txBody>
          <a:bodyPr wrap="none" rtlCol="0">
            <a:spAutoFit/>
          </a:bodyPr>
          <a:lstStyle/>
          <a:p>
            <a:r>
              <a:rPr lang="zh-CN" altLang="en-US" sz="2000" dirty="0" smtClean="0"/>
              <a:t>学习者用户</a:t>
            </a:r>
            <a:r>
              <a:rPr lang="zh-CN" altLang="en-US" sz="2000" dirty="0"/>
              <a:t>讨论区对话框图</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86" y="1628850"/>
            <a:ext cx="6484873" cy="4496626"/>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246602" y="586944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2"/>
          <a:stretch>
            <a:fillRect/>
          </a:stretch>
        </p:blipFill>
        <p:spPr>
          <a:xfrm>
            <a:off x="1325245" y="1308100"/>
            <a:ext cx="9792970" cy="456184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2"/>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1559622" y="1339850"/>
            <a:ext cx="5616427" cy="1242168"/>
          </a:xfrm>
          <a:prstGeom prst="rect">
            <a:avLst/>
          </a:prstGeom>
        </p:spPr>
      </p:pic>
      <p:pic>
        <p:nvPicPr>
          <p:cNvPr id="4" name="图片 3"/>
          <p:cNvPicPr>
            <a:picLocks noChangeAspect="1"/>
          </p:cNvPicPr>
          <p:nvPr/>
        </p:nvPicPr>
        <p:blipFill>
          <a:blip r:embed="rId3"/>
          <a:stretch>
            <a:fillRect/>
          </a:stretch>
        </p:blipFill>
        <p:spPr>
          <a:xfrm>
            <a:off x="1592986" y="2500916"/>
            <a:ext cx="6180356" cy="4023709"/>
          </a:xfrm>
          <a:prstGeom prst="rect">
            <a:avLst/>
          </a:prstGeom>
        </p:spPr>
      </p:pic>
    </p:spTree>
    <p:extLst>
      <p:ext uri="{BB962C8B-B14F-4D97-AF65-F5344CB8AC3E}">
        <p14:creationId xmlns:p14="http://schemas.microsoft.com/office/powerpoint/2010/main" val="24008974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1445419" y="3645018"/>
            <a:ext cx="3562350" cy="1733550"/>
          </a:xfrm>
          <a:prstGeom prst="rect">
            <a:avLst/>
          </a:prstGeom>
        </p:spPr>
      </p:pic>
      <p:pic>
        <p:nvPicPr>
          <p:cNvPr id="2" name="图片 1"/>
          <p:cNvPicPr>
            <a:picLocks noChangeAspect="1"/>
          </p:cNvPicPr>
          <p:nvPr/>
        </p:nvPicPr>
        <p:blipFill>
          <a:blip r:embed="rId3"/>
          <a:stretch>
            <a:fillRect/>
          </a:stretch>
        </p:blipFill>
        <p:spPr>
          <a:xfrm>
            <a:off x="5821680" y="838200"/>
            <a:ext cx="5765800" cy="533527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6052507" y="2996964"/>
            <a:ext cx="6088908" cy="1432684"/>
          </a:xfrm>
          <a:prstGeom prst="rect">
            <a:avLst/>
          </a:prstGeom>
        </p:spPr>
      </p:pic>
      <p:pic>
        <p:nvPicPr>
          <p:cNvPr id="4" name="图片 3"/>
          <p:cNvPicPr>
            <a:picLocks noChangeAspect="1"/>
          </p:cNvPicPr>
          <p:nvPr/>
        </p:nvPicPr>
        <p:blipFill>
          <a:blip r:embed="rId3"/>
          <a:stretch>
            <a:fillRect/>
          </a:stretch>
        </p:blipFill>
        <p:spPr>
          <a:xfrm>
            <a:off x="66498" y="1772862"/>
            <a:ext cx="5992228" cy="4647772"/>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-Okit</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893693" y="1636223"/>
            <a:ext cx="4509572" cy="4783964"/>
          </a:xfrm>
          <a:prstGeom prst="rect">
            <a:avLst/>
          </a:prstGeom>
        </p:spPr>
      </p:pic>
      <p:pic>
        <p:nvPicPr>
          <p:cNvPr id="4" name="图片 3"/>
          <p:cNvPicPr>
            <a:picLocks noChangeAspect="1"/>
          </p:cNvPicPr>
          <p:nvPr/>
        </p:nvPicPr>
        <p:blipFill>
          <a:blip r:embed="rId3"/>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351088" y="1356544"/>
            <a:ext cx="6096528" cy="5166808"/>
          </a:xfrm>
          <a:prstGeom prst="rect">
            <a:avLst/>
          </a:prstGeom>
        </p:spPr>
      </p:pic>
    </p:spTree>
    <p:extLst>
      <p:ext uri="{BB962C8B-B14F-4D97-AF65-F5344CB8AC3E}">
        <p14:creationId xmlns:p14="http://schemas.microsoft.com/office/powerpoint/2010/main" val="2604157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需求变更结果汇报</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01320" y="1637030"/>
            <a:ext cx="8437245" cy="4311650"/>
          </a:xfrm>
          <a:prstGeom prst="rect">
            <a:avLst/>
          </a:prstGeom>
        </p:spPr>
      </p:pic>
      <p:pic>
        <p:nvPicPr>
          <p:cNvPr id="3" name="图片 2"/>
          <p:cNvPicPr>
            <a:picLocks noChangeAspect="1"/>
          </p:cNvPicPr>
          <p:nvPr/>
        </p:nvPicPr>
        <p:blipFill>
          <a:blip r:embed="rId3"/>
          <a:stretch>
            <a:fillRect/>
          </a:stretch>
        </p:blipFill>
        <p:spPr>
          <a:xfrm>
            <a:off x="7506335" y="2237105"/>
            <a:ext cx="4276090" cy="335788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1738605"/>
            <a:ext cx="6014928" cy="4233433"/>
          </a:xfrm>
          <a:prstGeom prst="rect">
            <a:avLst/>
          </a:prstGeom>
        </p:spPr>
      </p:pic>
      <p:pic>
        <p:nvPicPr>
          <p:cNvPr id="5" name="图片 4"/>
          <p:cNvPicPr>
            <a:picLocks noChangeAspect="1"/>
          </p:cNvPicPr>
          <p:nvPr/>
        </p:nvPicPr>
        <p:blipFill>
          <a:blip r:embed="rId3"/>
          <a:stretch>
            <a:fillRect/>
          </a:stretch>
        </p:blipFill>
        <p:spPr>
          <a:xfrm>
            <a:off x="263514" y="1738605"/>
            <a:ext cx="6033048" cy="3503153"/>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35735" y="2145030"/>
            <a:ext cx="9541510" cy="4030980"/>
          </a:xfrm>
          <a:prstGeom prst="rect">
            <a:avLst/>
          </a:prstGeom>
          <a:noFill/>
          <a:ln w="9525">
            <a:noFill/>
          </a:ln>
        </p:spPr>
        <p:txBody>
          <a:bodyPr wrap="square">
            <a:spAutoFit/>
          </a:bodyPr>
          <a:lstStyle/>
          <a:p>
            <a:pPr marL="568325" indent="-568325"/>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本学期是我第一次上杨枨老师和侯宏伦老师的课，这也是我第一次尝试花费一个学期的时间去做   一个项目。不得不说的是，软件需求与软件项目管理这两门课给与了我深刻的印象，在这一学期的学习和实践过程中，我可以说是受益匪浅，了解了软件需求管理和软件项目管理的过程，知道了每一个软件做出来都是很不容易，是经过了严谨的流程的。而随着我正在编写的这份总结，这学期的课程也即将落下了帷幕。我有幸担任了</a:t>
            </a:r>
            <a:r>
              <a:rPr lang="en-US" altLang="zh-CN" sz="1600" b="0">
                <a:latin typeface="宋体" panose="02010600030101010101" pitchFamily="2" charset="-122"/>
                <a:ea typeface="宋体" panose="02010600030101010101" pitchFamily="2" charset="-122"/>
                <a:cs typeface="宋体" panose="02010600030101010101" pitchFamily="2" charset="-122"/>
              </a:rPr>
              <a:t>G</a:t>
            </a:r>
            <a:r>
              <a:rPr lang="en-US" altLang="zh-CN" sz="1600" b="0">
                <a:latin typeface="Calibri" panose="020F0502020204030204" pitchFamily="34" charset="0"/>
                <a:ea typeface="Calibri" panose="020F0502020204030204" pitchFamily="34" charset="0"/>
                <a:cs typeface="Calibri" panose="020F0502020204030204" pitchFamily="34" charset="0"/>
              </a:rPr>
              <a:t>16</a:t>
            </a:r>
            <a:r>
              <a:rPr lang="zh-CN" altLang="en-US" sz="1600" b="0">
                <a:latin typeface="宋体" panose="02010600030101010101" pitchFamily="2" charset="-122"/>
                <a:ea typeface="宋体" panose="02010600030101010101" pitchFamily="2" charset="-122"/>
                <a:cs typeface="宋体" panose="02010600030101010101" pitchFamily="2" charset="-122"/>
              </a:rPr>
              <a:t>小组的组长，但是凭心而论，我这个组长做的并不称职。因为是第一次上杨老师的课，所以刚开始的时候并不能跟上杨老师的节奏和习惯。对于项目的阶段性过程也是很懵懂，这就导致了我们小组的作业工期经常延期，经常拖到最后才堪堪完成任务。作为一个组长，我对于项目并没有一个很宏大的观念，在阶段性任务上并不明确，也通常不知道下一步要做什么，要准备什么，所以大部分时间里，我都是很迷茫的，茫然的跟着作业的进度走，机械的提交每周的作业。所幸的是其他人明显比我优秀的多，通过询问他人的方式，我总算不至于什么也不知道。很感谢这学期其他同学对于我课程上的解答，也很感谢我的组员对我这个一问三不知的组长的包容。通过本学期的项目课程，对于我最大的收获就是知晓了沟通的重要性，一方面是于他人的沟通，另一方面是小组内的沟通，及时有效的沟通能够明确我们的项目目标以及任务，减少我们过多的做无用工作，浪费时间，有效率、有质量的完成老师布置的任务。综合本学期我的表现以及组员的努力，反思了自己很多没有做好的地方，我对于自己本学期的绩效做出了</a:t>
            </a:r>
            <a:r>
              <a:rPr lang="en-US" altLang="zh-CN" sz="1600" b="0">
                <a:latin typeface="宋体" panose="02010600030101010101" pitchFamily="2" charset="-122"/>
                <a:ea typeface="宋体" panose="02010600030101010101" pitchFamily="2" charset="-122"/>
                <a:cs typeface="宋体" panose="02010600030101010101" pitchFamily="2" charset="-122"/>
              </a:rPr>
              <a:t>9</a:t>
            </a:r>
            <a:r>
              <a:rPr lang="en-US" altLang="zh-CN" sz="1600" b="0">
                <a:latin typeface="Calibri" panose="020F0502020204030204" pitchFamily="34" charset="0"/>
                <a:ea typeface="Calibri" panose="020F0502020204030204" pitchFamily="34" charset="0"/>
                <a:cs typeface="Calibri" panose="020F0502020204030204" pitchFamily="34" charset="0"/>
              </a:rPr>
              <a:t>0</a:t>
            </a:r>
            <a:r>
              <a:rPr lang="zh-CN" altLang="en-US" sz="1600" b="0">
                <a:latin typeface="宋体" panose="02010600030101010101" pitchFamily="2" charset="-122"/>
                <a:ea typeface="宋体" panose="02010600030101010101" pitchFamily="2" charset="-122"/>
                <a:cs typeface="宋体" panose="02010600030101010101" pitchFamily="2" charset="-122"/>
              </a:rPr>
              <a:t>分评价。</a:t>
            </a:r>
            <a:endParaRPr lang="zh-CN" altLang="en-US" sz="1600"/>
          </a:p>
        </p:txBody>
      </p:sp>
      <p:sp>
        <p:nvSpPr>
          <p:cNvPr id="2" name="文本框 1"/>
          <p:cNvSpPr txBox="1"/>
          <p:nvPr/>
        </p:nvSpPr>
        <p:spPr>
          <a:xfrm>
            <a:off x="2062480" y="1542415"/>
            <a:ext cx="1791335" cy="368300"/>
          </a:xfrm>
          <a:prstGeom prst="rect">
            <a:avLst/>
          </a:prstGeom>
          <a:noFill/>
        </p:spPr>
        <p:txBody>
          <a:bodyPr wrap="square" rtlCol="0">
            <a:spAutoFit/>
          </a:bodyPr>
          <a:lstStyle/>
          <a:p>
            <a:r>
              <a:rPr lang="zh-CN" altLang="en-US"/>
              <a:t>陈依伦：</a:t>
            </a:r>
          </a:p>
        </p:txBody>
      </p:sp>
    </p:spTree>
    <p:extLst>
      <p:ext uri="{BB962C8B-B14F-4D97-AF65-F5344CB8AC3E}">
        <p14:creationId xmlns:p14="http://schemas.microsoft.com/office/powerpoint/2010/main" val="36872878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831975" y="2409190"/>
            <a:ext cx="7928610" cy="304609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第二次上杨枨老师的课，相比其他的课，这节课的课堂气氛要显得严肃得多，这给我们的无形的压力，让我们自己自觉认真听讲。这个学期的小组合作感觉还是挺好的，我们出现了项目延期的情况，整个项目延期了两周，到最后导致熬夜通宵赶进度。团队协作是一件困难又有趣的事情，就算是写文档也可以学到很多东西，感觉这个学期收益颇多，希望下个学期再接再厉。我们是一个整体而不是分开的</a:t>
            </a:r>
            <a:r>
              <a:rPr lang="en-US" altLang="zh-CN" sz="1600" b="0">
                <a:latin typeface="宋体" panose="02010600030101010101" pitchFamily="2" charset="-122"/>
                <a:ea typeface="宋体" panose="02010600030101010101" pitchFamily="2" charset="-122"/>
                <a:cs typeface="宋体" panose="02010600030101010101" pitchFamily="2" charset="-122"/>
              </a:rPr>
              <a:t>5</a:t>
            </a:r>
            <a:r>
              <a:rPr lang="zh-CN" altLang="en-US" sz="16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我给自己的最终评价是</a:t>
            </a:r>
            <a:r>
              <a:rPr lang="en-US" altLang="zh-CN" sz="1600" b="0">
                <a:latin typeface="Calibri" panose="020F0502020204030204" pitchFamily="34" charset="0"/>
                <a:ea typeface="Calibri" panose="020F0502020204030204" pitchFamily="34" charset="0"/>
                <a:cs typeface="Calibri" panose="020F0502020204030204" pitchFamily="34" charset="0"/>
              </a:rPr>
              <a:t>91</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477770" y="1796415"/>
            <a:ext cx="1348740" cy="368300"/>
          </a:xfrm>
          <a:prstGeom prst="rect">
            <a:avLst/>
          </a:prstGeom>
          <a:noFill/>
        </p:spPr>
        <p:txBody>
          <a:bodyPr wrap="square" rtlCol="0">
            <a:spAutoFit/>
          </a:bodyPr>
          <a:lstStyle/>
          <a:p>
            <a:r>
              <a:rPr lang="zh-CN" altLang="en-US"/>
              <a:t>徐毓茜：</a:t>
            </a:r>
          </a:p>
        </p:txBody>
      </p:sp>
    </p:spTree>
    <p:extLst>
      <p:ext uri="{BB962C8B-B14F-4D97-AF65-F5344CB8AC3E}">
        <p14:creationId xmlns:p14="http://schemas.microsoft.com/office/powerpoint/2010/main" val="320328395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94155" y="1710690"/>
            <a:ext cx="9734550" cy="476948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经过了艰难的一个学期，软件需求分析与设计这门课也渐渐进入尾声。首先，我想说明一下我为什么会用艰难这个词。这学期课排的比较满，其中还有很多门有期末大作业的硬核课程，这之中还有一门最最硬核的课程，那就是软件需求分析与设计这门课。</a:t>
            </a: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软件需求分析与设计这门课是杨枨老师开设，主旨是让学生能过切身体验实践一下软件开发过程中的需求分析阶段。这门课可以说是极好的，是一门理论和实践结合起来的课程。杨枨老师也认真仔细地讲解软件需求分析的过程，热心回答学生的疑惑，必要时也会承担起一个负责的领路人角色，对学生的学习进行严格把关。</a:t>
            </a: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软件需求分析与设计这门课程要求五个人一组进行分组。我们的分组可以说是为了方便，省去选人的麻烦，直接把同寝室的和上学期同组的老队友拉到一起拼成咸鱼五人组，组长也是推来推去，随便推给同寝室的人当。当然，这个随便的分组让我们吃尽了苦头。一开始，组里面没有明确的分工，也没有人站出来指挥组员干活，组里面的执行力真的是非常的低。所以，我们的项目进度经常比其他组落后，阶段评审的分数也只是中游水平。但是，随着最终评审的临近，以及杨枨老师下了狠招</a:t>
            </a:r>
            <a:r>
              <a:rPr lang="en-US" altLang="zh-CN" sz="1600" b="0">
                <a:latin typeface="宋体" panose="02010600030101010101" pitchFamily="2" charset="-122"/>
                <a:ea typeface="宋体" panose="02010600030101010101" pitchFamily="2" charset="-122"/>
                <a:cs typeface="宋体" panose="02010600030101010101" pitchFamily="2" charset="-122"/>
              </a:rPr>
              <a:t>——</a:t>
            </a:r>
            <a:r>
              <a:rPr lang="zh-CN" altLang="en-US" sz="1600" b="0">
                <a:latin typeface="宋体" panose="02010600030101010101" pitchFamily="2" charset="-122"/>
                <a:ea typeface="宋体" panose="02010600030101010101" pitchFamily="2" charset="-122"/>
                <a:cs typeface="宋体" panose="02010600030101010101" pitchFamily="2" charset="-122"/>
              </a:rPr>
              <a:t>扣分达</a:t>
            </a:r>
            <a:r>
              <a:rPr lang="en-US" altLang="zh-CN" sz="1600" b="0">
                <a:latin typeface="Calibri" panose="020F0502020204030204" pitchFamily="34" charset="0"/>
                <a:ea typeface="Calibri" panose="020F0502020204030204" pitchFamily="34" charset="0"/>
                <a:cs typeface="Calibri" panose="020F0502020204030204" pitchFamily="34" charset="0"/>
              </a:rPr>
              <a:t>10</a:t>
            </a:r>
            <a:r>
              <a:rPr lang="zh-CN" altLang="en-US" sz="1600" b="0">
                <a:latin typeface="宋体" panose="02010600030101010101" pitchFamily="2" charset="-122"/>
                <a:ea typeface="宋体" panose="02010600030101010101" pitchFamily="2" charset="-122"/>
                <a:cs typeface="宋体" panose="02010600030101010101" pitchFamily="2" charset="-122"/>
              </a:rPr>
              <a:t>分的人直接挂科。我们小组也有了危机意识，开始关系项目的进度，也有人站出来进行分工，指挥工作，小组成员也很配合，埋头苦干，时间不够，晚上</a:t>
            </a:r>
            <a:r>
              <a:rPr lang="en-US" altLang="zh-CN" sz="1600" b="0">
                <a:latin typeface="Calibri" panose="020F0502020204030204" pitchFamily="34" charset="0"/>
                <a:ea typeface="Calibri" panose="020F0502020204030204" pitchFamily="34" charset="0"/>
                <a:cs typeface="Calibri" panose="020F0502020204030204" pitchFamily="34" charset="0"/>
              </a:rPr>
              <a:t>5</a:t>
            </a:r>
            <a:r>
              <a:rPr lang="zh-CN" altLang="en-US" sz="1600" b="0">
                <a:latin typeface="宋体" panose="02010600030101010101" pitchFamily="2" charset="-122"/>
                <a:ea typeface="宋体" panose="02010600030101010101" pitchFamily="2" charset="-122"/>
                <a:cs typeface="宋体" panose="02010600030101010101" pitchFamily="2" charset="-122"/>
              </a:rPr>
              <a:t>个人就一起在租房里面通宵写文档赶进度。确实，组内积极性上来了，工作效率也上来了，进度也赶了上来。</a:t>
            </a: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人总是要为自己犯下的过错付出代价，换句话说就是出来混的总是要还的。学期开始的时候我没有意识到这学期的任务有多重，还在那浑水摸鱼，等学期末的时候就在那不当人，没日没夜的赶大作业和软件需求分析的进度，一天就睡三四小时。总算，快要熬到头了，我为我的浑水摸鱼付出了代价，也会以此为戒。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89</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108835" y="1280795"/>
            <a:ext cx="1322705" cy="368300"/>
          </a:xfrm>
          <a:prstGeom prst="rect">
            <a:avLst/>
          </a:prstGeom>
          <a:noFill/>
        </p:spPr>
        <p:txBody>
          <a:bodyPr wrap="square" rtlCol="0">
            <a:spAutoFit/>
          </a:bodyPr>
          <a:lstStyle/>
          <a:p>
            <a:r>
              <a:rPr lang="zh-CN" altLang="en-US"/>
              <a:t>马益亮：</a:t>
            </a:r>
          </a:p>
        </p:txBody>
      </p:sp>
    </p:spTree>
    <p:extLst>
      <p:ext uri="{BB962C8B-B14F-4D97-AF65-F5344CB8AC3E}">
        <p14:creationId xmlns:p14="http://schemas.microsoft.com/office/powerpoint/2010/main" val="3732801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279525" y="2329180"/>
            <a:ext cx="9430385" cy="3538220"/>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在经过这个学期的软件需求和项目管理的融合学习后，觉得自己的收获很大，让我真正的认识到了很多的新的东西，新的知识，软件工程不只是打代码那么简单，编码只是其中的一个部分很大的一部分是需要管理设计各方面的结合综合在一起才是一门软件工程，回想起上学期杨老师的软件工程基础到这学期的软件需求分析差别不是一点，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并且对这个项目的内容，功能，开发过程都了然于胸，在项目进行期间能很明显的感受到一个的工作脱轨会导致整个小组的工作停滞，有时候我还是对于这个项目的工作进行不是非常的明确，但我有一群融洽相处的队友一起陪我共渡难关。还有就是本节课的主题是需求也就是软件需求，我学习的过程中发现需求获取阶段是十分重要的，首先要明确客户的需求才能更好的去设计，去考虑这样的需求需要哪些条件，考虑他的可行性等等，将这个项目进行有效的分析，最后一步步把功能完善，最终交出最后的项目成果，最后感谢我们小组各个成员的亲和包容和努力付出，综合我在项目中的工作和一些失误，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85</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1878330" y="1759585"/>
            <a:ext cx="1697355" cy="368300"/>
          </a:xfrm>
          <a:prstGeom prst="rect">
            <a:avLst/>
          </a:prstGeom>
          <a:noFill/>
        </p:spPr>
        <p:txBody>
          <a:bodyPr wrap="square" rtlCol="0">
            <a:spAutoFit/>
          </a:bodyPr>
          <a:lstStyle/>
          <a:p>
            <a:r>
              <a:rPr lang="zh-CN" altLang="en-US"/>
              <a:t>吕煜杰：</a:t>
            </a:r>
          </a:p>
        </p:txBody>
      </p:sp>
    </p:spTree>
    <p:extLst>
      <p:ext uri="{BB962C8B-B14F-4D97-AF65-F5344CB8AC3E}">
        <p14:creationId xmlns:p14="http://schemas.microsoft.com/office/powerpoint/2010/main" val="27852157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524510" y="1908810"/>
            <a:ext cx="10553700" cy="4615815"/>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en-US" altLang="zh-CN" sz="1400" b="0">
                <a:latin typeface="宋体" panose="02010600030101010101" pitchFamily="2" charset="-122"/>
                <a:ea typeface="宋体" panose="02010600030101010101" pitchFamily="2" charset="-122"/>
                <a:cs typeface="宋体" panose="02010600030101010101" pitchFamily="2" charset="-122"/>
              </a:rPr>
              <a:t>    </a:t>
            </a:r>
            <a:r>
              <a:rPr lang="zh-CN" altLang="en-US" sz="1400" b="0">
                <a:latin typeface="宋体" panose="02010600030101010101" pitchFamily="2" charset="-122"/>
                <a:ea typeface="宋体" panose="02010600030101010101" pitchFamily="2" charset="-122"/>
                <a:cs typeface="宋体" panose="02010600030101010101" pitchFamily="2" charset="-122"/>
              </a:rPr>
              <a:t>这个学期的软件需求课个人认为是一个比较艰难的课程。它的工作量在前期并没有体现，但是后期的工作量会暴增，而且也是小组合作完成，需要考验每个小组能否一起完成任务的能力，不能有一个人是闲置的。</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由于选课问题，之前的重修课导致无法上周三的课，把课调到了周五下午，是一个人很少，几乎每节课都会被提问的一个情况，然而也是个人原因，我上课一般都在做自己的作业，并没有太大的注意力在翻转的课上，就被提问很多都答不出来，被扣了一些分。</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其次，由于上学期的教训，我个人一直很想早些把项目完成，就是把进度提早，不至于最后几天又要通宵赶还不一定来得及，所以会与小组成员会有一些小争执。但是由于本次课程我又不是组长的缘故，有的时候又想着算了不想管的心态，所以项目前期一直是布置什么任务就做什么，有一次两周没什么大的任务我也没有提出什么意见，随它过去了。但是到后面的时候还是觉得不行，而且平时分扣得也比较多了，就态度比较强势，开始和另一个组员一起督促他们补进度赶进度，甚至我说的话会比较重，也是一个不太礼貌的事情吧，也是庆幸其他组员脾气比较好吧，没有出现什么小组里吵架的情况。</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但是在后来大家的共同努力下，我们没有落下太大的任务，除了有的图可能因为没有找老师请教，没有学透就画的缘故，有一些错误，但是在最后我们一定会将它改正。我们也在完成了其他大作业的后面的时间全部都交给了这门课的项目，希望在最终评审的那天有一个好的结果。</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在这学期的学习中，我意识到了团队的整体意识和沟通十分重要，小组成员之间需要知道其他人的工作进度和完成情况，我们是一个整体而不是分开的</a:t>
            </a:r>
            <a:r>
              <a:rPr lang="en-US" altLang="zh-CN" sz="1400" b="0">
                <a:latin typeface="宋体" panose="02010600030101010101" pitchFamily="2" charset="-122"/>
                <a:ea typeface="宋体" panose="02010600030101010101" pitchFamily="2" charset="-122"/>
                <a:cs typeface="宋体" panose="02010600030101010101" pitchFamily="2" charset="-122"/>
              </a:rPr>
              <a:t>5</a:t>
            </a:r>
            <a:r>
              <a:rPr lang="zh-CN" altLang="en-US" sz="14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后期的工作每个组员都很努力，尤其是吕煜杰同学，他由于之前的一些不认真，被老师说了之后，每次都很努力地完成自己的任务，更是在其他组员无法完成自己任务的情况下，作为我们小组的万能组员，都是他在帮着别的人完成任务。所以我希望老师能看到他的努力，谅解他之前的一些小错误，最后也给他一个好的结果。</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最后，我对自己本学期的绩效评价是</a:t>
            </a:r>
            <a:r>
              <a:rPr lang="en-US" altLang="zh-CN" sz="1400" b="0">
                <a:latin typeface="宋体" panose="02010600030101010101" pitchFamily="2" charset="-122"/>
                <a:ea typeface="宋体" panose="02010600030101010101" pitchFamily="2" charset="-122"/>
                <a:cs typeface="宋体" panose="02010600030101010101" pitchFamily="2" charset="-122"/>
              </a:rPr>
              <a:t>94</a:t>
            </a:r>
            <a:r>
              <a:rPr lang="zh-CN" altLang="en-US" sz="1400" b="0">
                <a:latin typeface="宋体" panose="02010600030101010101" pitchFamily="2" charset="-122"/>
                <a:ea typeface="宋体" panose="02010600030101010101" pitchFamily="2" charset="-122"/>
                <a:cs typeface="宋体" panose="02010600030101010101" pitchFamily="2" charset="-122"/>
              </a:rPr>
              <a:t>分，感谢我的组员，也十分谢谢杨枨老师和侯宏仑老师，比心</a:t>
            </a:r>
            <a:r>
              <a:rPr lang="en-US" altLang="zh-CN" sz="1400" b="0">
                <a:latin typeface="Calibri" panose="020F0502020204030204" pitchFamily="34" charset="0"/>
                <a:ea typeface="Calibri" panose="020F0502020204030204" pitchFamily="34" charset="0"/>
                <a:cs typeface="Calibri" panose="020F0502020204030204" pitchFamily="34" charset="0"/>
              </a:rPr>
              <a:t>~</a:t>
            </a:r>
            <a:endParaRPr lang="zh-CN" altLang="en-US" sz="1400"/>
          </a:p>
        </p:txBody>
      </p:sp>
      <p:sp>
        <p:nvSpPr>
          <p:cNvPr id="2" name="文本框 1"/>
          <p:cNvSpPr txBox="1"/>
          <p:nvPr/>
        </p:nvSpPr>
        <p:spPr>
          <a:xfrm>
            <a:off x="1233170" y="1540510"/>
            <a:ext cx="1495425" cy="368300"/>
          </a:xfrm>
          <a:prstGeom prst="rect">
            <a:avLst/>
          </a:prstGeom>
          <a:noFill/>
        </p:spPr>
        <p:txBody>
          <a:bodyPr wrap="square" rtlCol="0">
            <a:spAutoFit/>
          </a:bodyPr>
          <a:lstStyle/>
          <a:p>
            <a:r>
              <a:rPr lang="zh-CN" altLang="en-US"/>
              <a:t>陈佳敏：</a:t>
            </a:r>
          </a:p>
        </p:txBody>
      </p:sp>
    </p:spTree>
    <p:extLst>
      <p:ext uri="{BB962C8B-B14F-4D97-AF65-F5344CB8AC3E}">
        <p14:creationId xmlns:p14="http://schemas.microsoft.com/office/powerpoint/2010/main" val="4511102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需求工程项目计划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94510" y="2004060"/>
            <a:ext cx="3928110" cy="3138170"/>
          </a:xfrm>
          <a:prstGeom prst="rect">
            <a:avLst/>
          </a:prstGeom>
        </p:spPr>
        <p:txBody>
          <a:bodyPr wrap="square">
            <a:spAutoFit/>
          </a:bodyPr>
          <a:lstStyle/>
          <a:p>
            <a:r>
              <a:rPr lang="zh-CN" altLang="en-US" dirty="0" smtClean="0"/>
              <a:t>常规：</a:t>
            </a:r>
          </a:p>
          <a:p>
            <a:endParaRPr lang="zh-CN" altLang="en-US" dirty="0" smtClean="0"/>
          </a:p>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
        <p:nvSpPr>
          <p:cNvPr id="3" name="文本框 2"/>
          <p:cNvSpPr txBox="1"/>
          <p:nvPr/>
        </p:nvSpPr>
        <p:spPr>
          <a:xfrm>
            <a:off x="6200775" y="2004060"/>
            <a:ext cx="5125720" cy="4799965"/>
          </a:xfrm>
          <a:prstGeom prst="rect">
            <a:avLst/>
          </a:prstGeom>
          <a:noFill/>
        </p:spPr>
        <p:txBody>
          <a:bodyPr wrap="square" rtlCol="0">
            <a:spAutoFit/>
          </a:bodyPr>
          <a:lstStyle/>
          <a:p>
            <a:r>
              <a:rPr lang="zh-CN" altLang="en-US"/>
              <a:t>考虑：</a:t>
            </a:r>
          </a:p>
          <a:p>
            <a:endParaRPr lang="zh-CN" altLang="en-US"/>
          </a:p>
          <a:p>
            <a:endParaRPr lang="zh-CN" altLang="en-US"/>
          </a:p>
          <a:p>
            <a:r>
              <a:rPr lang="en-US" altLang="zh-CN"/>
              <a:t>1</a:t>
            </a:r>
            <a:r>
              <a:rPr lang="zh-CN" altLang="en-US"/>
              <a:t>、</a:t>
            </a:r>
            <a:r>
              <a:rPr lang="en-US" altLang="zh-CN"/>
              <a:t>PC</a:t>
            </a:r>
            <a:r>
              <a:rPr lang="zh-CN" altLang="en-US"/>
              <a:t>端已有产品是否适合移植到移动端</a:t>
            </a:r>
          </a:p>
          <a:p>
            <a:endParaRPr lang="zh-CN" altLang="en-US"/>
          </a:p>
          <a:p>
            <a:r>
              <a:rPr lang="en-US" altLang="zh-CN"/>
              <a:t>2</a:t>
            </a:r>
            <a:r>
              <a:rPr lang="zh-CN" altLang="en-US"/>
              <a:t>、移动端的新的需求点</a:t>
            </a:r>
          </a:p>
          <a:p>
            <a:endParaRPr lang="zh-CN" altLang="en-US"/>
          </a:p>
          <a:p>
            <a:r>
              <a:rPr lang="en-US" altLang="zh-CN"/>
              <a:t>3</a:t>
            </a:r>
            <a:r>
              <a:rPr lang="zh-CN" altLang="en-US"/>
              <a:t>、移动端不可行需求点</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a:t>
            </a: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369695" y="1998345"/>
            <a:ext cx="9451975" cy="5077460"/>
          </a:xfrm>
          <a:prstGeom prst="rect">
            <a:avLst/>
          </a:prstGeom>
          <a:noFill/>
        </p:spPr>
        <p:txBody>
          <a:bodyPr wrap="square" rtlCol="0">
            <a:spAutoFit/>
          </a:bodyPr>
          <a:lstStyle/>
          <a:p>
            <a:pPr eaLnBrk="1" hangingPunct="1"/>
            <a:r>
              <a:rPr lang="zh-CN" altLang="en-US" sz="2400" dirty="0"/>
              <a:t>【</a:t>
            </a:r>
            <a:r>
              <a:rPr lang="en-US" altLang="zh-CN" sz="2400" dirty="0"/>
              <a:t>1</a:t>
            </a:r>
            <a:r>
              <a:rPr lang="zh-CN" altLang="en-US" sz="2400" dirty="0"/>
              <a:t>】</a:t>
            </a:r>
            <a:r>
              <a:rPr lang="en-US" altLang="zh-CN" sz="2400" dirty="0">
                <a:sym typeface="+mn-ea"/>
              </a:rPr>
              <a:t>Grady, </a:t>
            </a:r>
            <a:r>
              <a:rPr lang="en-US" altLang="zh-CN" sz="2400" dirty="0" err="1">
                <a:sym typeface="+mn-ea"/>
              </a:rPr>
              <a:t>Booch</a:t>
            </a:r>
            <a:r>
              <a:rPr lang="en-US" altLang="zh-CN" sz="2400" dirty="0">
                <a:sym typeface="+mn-ea"/>
              </a:rPr>
              <a:t>, James, Rumbaugh, Ivar, Jacobson. UML</a:t>
            </a:r>
            <a:r>
              <a:rPr lang="zh-CN" altLang="en-US" sz="2400" dirty="0">
                <a:sym typeface="+mn-ea"/>
              </a:rPr>
              <a:t>用户指南</a:t>
            </a:r>
            <a:r>
              <a:rPr lang="en-US" altLang="zh-CN" sz="2400" dirty="0">
                <a:sym typeface="+mn-ea"/>
              </a:rPr>
              <a:t>[M]. </a:t>
            </a:r>
            <a:r>
              <a:rPr lang="zh-CN" altLang="en-US" sz="2400" dirty="0">
                <a:sym typeface="+mn-ea"/>
              </a:rPr>
              <a:t>北京市丰台区成寿寺路</a:t>
            </a:r>
            <a:r>
              <a:rPr lang="en-US" altLang="zh-CN" sz="2400" dirty="0">
                <a:sym typeface="+mn-ea"/>
              </a:rPr>
              <a:t>11</a:t>
            </a:r>
            <a:r>
              <a:rPr lang="zh-CN" altLang="en-US" sz="2400" dirty="0">
                <a:sym typeface="+mn-ea"/>
              </a:rPr>
              <a:t>号</a:t>
            </a:r>
            <a:r>
              <a:rPr lang="en-US" altLang="zh-CN" sz="2400" dirty="0">
                <a:sym typeface="+mn-ea"/>
              </a:rPr>
              <a:t>:</a:t>
            </a:r>
            <a:r>
              <a:rPr lang="zh-CN" altLang="en-US" sz="2400" dirty="0">
                <a:sym typeface="+mn-ea"/>
              </a:rPr>
              <a:t>人民邮电出版社</a:t>
            </a:r>
            <a:r>
              <a:rPr lang="en-US" altLang="zh-CN" sz="2400" dirty="0">
                <a:sym typeface="+mn-ea"/>
              </a:rPr>
              <a:t>, 2017. 2-31</a:t>
            </a:r>
            <a:endParaRPr lang="en-US" altLang="zh-CN" sz="2400" dirty="0">
              <a:latin typeface="Arial" panose="020B0604020202020204" pitchFamily="34" charset="0"/>
            </a:endParaRPr>
          </a:p>
          <a:p>
            <a:pPr eaLnBrk="1" hangingPunct="1"/>
            <a:endParaRPr lang="en-US" altLang="zh-CN" sz="2400" dirty="0">
              <a:latin typeface="Arial" panose="020B0604020202020204" pitchFamily="34" charset="0"/>
            </a:endParaRPr>
          </a:p>
          <a:p>
            <a:pPr eaLnBrk="1" hangingPunct="1"/>
            <a:r>
              <a:rPr lang="zh-CN" altLang="en-US" sz="2400" dirty="0">
                <a:sym typeface="+mn-ea"/>
              </a:rPr>
              <a:t>【</a:t>
            </a:r>
            <a:r>
              <a:rPr lang="en-US" altLang="zh-CN" sz="2400" dirty="0">
                <a:sym typeface="+mn-ea"/>
              </a:rPr>
              <a:t>2</a:t>
            </a:r>
            <a:r>
              <a:rPr lang="zh-CN" altLang="en-US" sz="2400" dirty="0">
                <a:sym typeface="+mn-ea"/>
              </a:rPr>
              <a:t>】杨弘平</a:t>
            </a:r>
            <a:r>
              <a:rPr lang="en-US" altLang="zh-CN" sz="2400" dirty="0">
                <a:sym typeface="+mn-ea"/>
              </a:rPr>
              <a:t>. UML2</a:t>
            </a:r>
            <a:r>
              <a:rPr lang="zh-CN" altLang="en-US" sz="2400" dirty="0">
                <a:sym typeface="+mn-ea"/>
              </a:rPr>
              <a:t>基础、建模与设计教程 </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a:t>
            </a:r>
            <a:r>
              <a:rPr lang="zh-CN" altLang="en-US" sz="2400" dirty="0"/>
              <a:t> </a:t>
            </a:r>
          </a:p>
          <a:p>
            <a:pPr eaLnBrk="1" hangingPunct="1"/>
            <a:endParaRPr lang="zh-CN" altLang="en-US" sz="2400" dirty="0"/>
          </a:p>
          <a:p>
            <a:pPr eaLnBrk="1" hangingPunct="1"/>
            <a:r>
              <a:rPr lang="zh-CN" altLang="en-US" sz="2400" dirty="0"/>
              <a:t>【</a:t>
            </a:r>
            <a:r>
              <a:rPr lang="en-US" altLang="zh-CN" sz="2400" dirty="0"/>
              <a:t>3</a:t>
            </a:r>
            <a:r>
              <a:rPr lang="zh-CN" altLang="en-US" sz="2400" dirty="0"/>
              <a:t>】</a:t>
            </a:r>
            <a:r>
              <a:rPr lang="en-US" altLang="zh-CN" sz="2400" dirty="0">
                <a:sym typeface="+mn-ea"/>
              </a:rPr>
              <a:t>Karl </a:t>
            </a:r>
            <a:r>
              <a:rPr lang="en-US" altLang="zh-CN" sz="2400" dirty="0" err="1">
                <a:sym typeface="+mn-ea"/>
              </a:rPr>
              <a:t>Wiegers</a:t>
            </a:r>
            <a:r>
              <a:rPr lang="en-US" altLang="zh-CN" sz="2400" dirty="0">
                <a:sym typeface="+mn-ea"/>
              </a:rPr>
              <a:t>. </a:t>
            </a:r>
            <a:r>
              <a:rPr lang="zh-CN" altLang="en-US" sz="2400" dirty="0">
                <a:sym typeface="+mn-ea"/>
              </a:rPr>
              <a:t>软件需求（第三版）</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 </a:t>
            </a:r>
          </a:p>
          <a:p>
            <a:pPr eaLnBrk="1" hangingPunct="1"/>
            <a:endParaRPr lang="en-US" altLang="zh-CN" sz="2400" dirty="0">
              <a:sym typeface="+mn-ea"/>
            </a:endParaRPr>
          </a:p>
          <a:p>
            <a:pPr eaLnBrk="1" hangingPunct="1"/>
            <a:r>
              <a:rPr lang="zh-CN" altLang="en-US" sz="2400" dirty="0">
                <a:sym typeface="+mn-ea"/>
              </a:rPr>
              <a:t>【</a:t>
            </a:r>
            <a:r>
              <a:rPr lang="en-US" altLang="zh-CN" sz="2400" dirty="0">
                <a:sym typeface="+mn-ea"/>
              </a:rPr>
              <a:t>4</a:t>
            </a:r>
            <a:r>
              <a:rPr lang="zh-CN" altLang="en-US" sz="2400" dirty="0">
                <a:sym typeface="+mn-ea"/>
              </a:rPr>
              <a:t>】凯西 施瓦贝尔</a:t>
            </a:r>
            <a:r>
              <a:rPr lang="en-US" altLang="zh-CN" sz="2400" dirty="0">
                <a:sym typeface="+mn-ea"/>
              </a:rPr>
              <a:t>. IT</a:t>
            </a:r>
            <a:r>
              <a:rPr lang="zh-CN" altLang="en-US" sz="2400" dirty="0">
                <a:sym typeface="+mn-ea"/>
              </a:rPr>
              <a:t>项目管理</a:t>
            </a:r>
            <a:r>
              <a:rPr lang="en-US" altLang="zh-CN" sz="2400" dirty="0">
                <a:sym typeface="+mn-ea"/>
              </a:rPr>
              <a:t>[M]. </a:t>
            </a:r>
            <a:r>
              <a:rPr lang="zh-CN" altLang="en-US" sz="2400" dirty="0">
                <a:sym typeface="+mn-ea"/>
              </a:rPr>
              <a:t>北京市西城区成寿寺路</a:t>
            </a:r>
            <a:r>
              <a:rPr lang="en-US" altLang="zh-CN" sz="2400" dirty="0">
                <a:sym typeface="+mn-ea"/>
              </a:rPr>
              <a:t>11</a:t>
            </a:r>
            <a:r>
              <a:rPr lang="zh-CN" altLang="en-US" sz="2400" dirty="0">
                <a:sym typeface="+mn-ea"/>
              </a:rPr>
              <a:t>号</a:t>
            </a:r>
            <a:r>
              <a:rPr lang="en-US" altLang="zh-CN" sz="2400" dirty="0">
                <a:sym typeface="+mn-ea"/>
              </a:rPr>
              <a:t>: </a:t>
            </a:r>
            <a:r>
              <a:rPr lang="zh-CN" altLang="en-US" sz="2400" dirty="0">
                <a:sym typeface="+mn-ea"/>
              </a:rPr>
              <a:t>人民邮电出版社</a:t>
            </a:r>
            <a:r>
              <a:rPr lang="en-US" altLang="zh-CN" sz="2400" dirty="0">
                <a:sym typeface="+mn-ea"/>
              </a:rPr>
              <a:t>, 2017. 2-31</a:t>
            </a:r>
            <a:endParaRPr lang="zh-CN" altLang="en-US" sz="2400" dirty="0"/>
          </a:p>
          <a:p>
            <a:endParaRPr lang="zh-CN" altLang="en-US" sz="2400" dirty="0"/>
          </a:p>
          <a:p>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II</a:t>
            </a: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3646</Words>
  <Application>Microsoft Office PowerPoint</Application>
  <PresentationFormat>宽屏</PresentationFormat>
  <Paragraphs>444</Paragraphs>
  <Slides>94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94</vt:i4>
      </vt:variant>
    </vt:vector>
  </HeadingPairs>
  <TitlesOfParts>
    <vt:vector size="106" baseType="lpstr">
      <vt:lpstr>造字工房悦黑体验版纤细体</vt:lpstr>
      <vt:lpstr>Impact</vt:lpstr>
      <vt:lpstr>Gulim</vt:lpstr>
      <vt:lpstr>宋体</vt:lpstr>
      <vt:lpstr>Gungsuh</vt:lpstr>
      <vt:lpstr>微软雅黑</vt:lpstr>
      <vt:lpstr>Calibri</vt:lpstr>
      <vt:lpstr>Arial</vt:lpstr>
      <vt:lpstr>幼圆</vt:lpstr>
      <vt:lpstr>等线</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182</cp:revision>
  <dcterms:created xsi:type="dcterms:W3CDTF">2014-01-18T01:07:00Z</dcterms:created>
  <dcterms:modified xsi:type="dcterms:W3CDTF">2019-01-16T08:53:03Z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